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58" r:id="rId2"/>
    <p:sldId id="601" r:id="rId3"/>
    <p:sldId id="585" r:id="rId4"/>
    <p:sldId id="579" r:id="rId5"/>
    <p:sldId id="580" r:id="rId6"/>
    <p:sldId id="581" r:id="rId7"/>
    <p:sldId id="582" r:id="rId8"/>
    <p:sldId id="583" r:id="rId9"/>
    <p:sldId id="584" r:id="rId10"/>
    <p:sldId id="587" r:id="rId11"/>
    <p:sldId id="643" r:id="rId12"/>
    <p:sldId id="586" r:id="rId13"/>
    <p:sldId id="571" r:id="rId14"/>
    <p:sldId id="566" r:id="rId15"/>
    <p:sldId id="567" r:id="rId16"/>
    <p:sldId id="568" r:id="rId17"/>
    <p:sldId id="569" r:id="rId18"/>
    <p:sldId id="578" r:id="rId19"/>
    <p:sldId id="573" r:id="rId20"/>
    <p:sldId id="575" r:id="rId21"/>
    <p:sldId id="576" r:id="rId22"/>
    <p:sldId id="577" r:id="rId23"/>
    <p:sldId id="589" r:id="rId24"/>
    <p:sldId id="590" r:id="rId25"/>
    <p:sldId id="591" r:id="rId26"/>
    <p:sldId id="644" r:id="rId27"/>
    <p:sldId id="645" r:id="rId2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13"/>
    <p:restoredTop sz="92265"/>
  </p:normalViewPr>
  <p:slideViewPr>
    <p:cSldViewPr snapToGrid="0" snapToObjects="1" showGuides="1">
      <p:cViewPr>
        <p:scale>
          <a:sx n="120" d="100"/>
          <a:sy n="120" d="100"/>
        </p:scale>
        <p:origin x="1120" y="-440"/>
      </p:cViewPr>
      <p:guideLst>
        <p:guide orient="horz" pos="2183"/>
        <p:guide pos="2880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FDF628-715E-5845-851D-3DBB08BBA417}" type="datetimeFigureOut">
              <a:rPr kumimoji="1" lang="ko-KR" altLang="en-US" smtClean="0"/>
              <a:t>2020. 2. 8.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41C08-C631-9145-B62C-14BEAD5E8D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6553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18629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3934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3709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41C08-C631-9145-B62C-14BEAD5E8D26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59714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내용 개체 틀 9"/>
          <p:cNvSpPr>
            <a:spLocks noGrp="1"/>
          </p:cNvSpPr>
          <p:nvPr>
            <p:ph sz="quarter" idx="10" hasCustomPrompt="1"/>
          </p:nvPr>
        </p:nvSpPr>
        <p:spPr>
          <a:xfrm>
            <a:off x="374538" y="5040689"/>
            <a:ext cx="8369300" cy="1281112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kumimoji="1" lang="ko-KR" altLang="en-US" dirty="0" smtClean="0"/>
              <a:t>텍스트를 입력해주세요 나눔스퀘어 </a:t>
            </a:r>
            <a:r>
              <a:rPr kumimoji="1" lang="en-US" altLang="ko-KR" dirty="0" smtClean="0"/>
              <a:t>20pt</a:t>
            </a:r>
            <a:endParaRPr kumimoji="1" lang="ko-KR" altLang="en-US" dirty="0"/>
          </a:p>
        </p:txBody>
      </p:sp>
      <p:pic>
        <p:nvPicPr>
          <p:cNvPr id="25" name="그림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8600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500038"/>
            <a:ext cx="7886700" cy="1325563"/>
          </a:xfrm>
        </p:spPr>
        <p:txBody>
          <a:bodyPr/>
          <a:lstStyle>
            <a:lvl1pPr>
              <a:defRPr sz="3300" b="1" i="0" spc="-60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kumimoji="0" lang="ko-KR" altLang="en-US" sz="3000" b="1" i="0" u="none" strike="noStrike" kern="0" cap="none" spc="-75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편집하려면 클릭</a:t>
            </a:r>
          </a:p>
          <a:p>
            <a:pPr lvl="1"/>
            <a:r>
              <a:rPr lang="ko-KR" altLang="en-US" dirty="0" smtClean="0"/>
              <a:t>두 번째 수준</a:t>
            </a:r>
          </a:p>
          <a:p>
            <a:pPr lvl="2"/>
            <a:r>
              <a:rPr lang="ko-KR" altLang="en-US" dirty="0" smtClean="0"/>
              <a:t>세 번째 수준</a:t>
            </a:r>
          </a:p>
          <a:p>
            <a:pPr lvl="3"/>
            <a:r>
              <a:rPr lang="ko-KR" altLang="en-US" dirty="0" smtClean="0"/>
              <a:t>네 번째 수준</a:t>
            </a:r>
          </a:p>
          <a:p>
            <a:pPr lvl="4"/>
            <a:r>
              <a:rPr lang="ko-KR" altLang="en-US" dirty="0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>
            <a:lvl1pPr>
              <a:defRPr b="1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편집하려면 클릭</a:t>
            </a:r>
          </a:p>
          <a:p>
            <a:pPr lvl="1"/>
            <a:r>
              <a:rPr lang="ko-KR" altLang="en-US" dirty="0" smtClean="0"/>
              <a:t>두 번째 수준</a:t>
            </a:r>
          </a:p>
          <a:p>
            <a:pPr lvl="2"/>
            <a:r>
              <a:rPr lang="ko-KR" altLang="en-US" dirty="0" smtClean="0"/>
              <a:t>세 번째 수준</a:t>
            </a:r>
          </a:p>
          <a:p>
            <a:pPr lvl="3"/>
            <a:r>
              <a:rPr lang="ko-KR" altLang="en-US" dirty="0" smtClean="0"/>
              <a:t>네 번째 수준</a:t>
            </a:r>
          </a:p>
          <a:p>
            <a:pPr lvl="4"/>
            <a:r>
              <a:rPr lang="ko-KR" altLang="en-US" dirty="0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468000" y="404664"/>
            <a:ext cx="8207250" cy="593958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>
            <a:lvl1pPr algn="l">
              <a:defRPr sz="1800" b="1" i="0" spc="-7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 smtClean="0"/>
              <a:t>페이지 제목</a:t>
            </a:r>
            <a:endParaRPr lang="ko-KR" altLang="en-US" dirty="0"/>
          </a:p>
        </p:txBody>
      </p:sp>
      <p:sp>
        <p:nvSpPr>
          <p:cNvPr id="5" name="내용 개체 틀 2"/>
          <p:cNvSpPr>
            <a:spLocks noGrp="1"/>
          </p:cNvSpPr>
          <p:nvPr>
            <p:ph sz="quarter" idx="18"/>
          </p:nvPr>
        </p:nvSpPr>
        <p:spPr>
          <a:xfrm>
            <a:off x="468000" y="1115886"/>
            <a:ext cx="8208163" cy="4068000"/>
          </a:xfrm>
          <a:prstGeom prst="rect">
            <a:avLst/>
          </a:prstGeom>
        </p:spPr>
        <p:txBody>
          <a:bodyPr lIns="0">
            <a:normAutofit/>
          </a:bodyPr>
          <a:lstStyle>
            <a:lvl1pPr marL="81000" indent="-135000">
              <a:lnSpc>
                <a:spcPct val="100000"/>
              </a:lnSpc>
              <a:buFont typeface="+mj-lt"/>
              <a:buAutoNum type="arabicPeriod"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135000" indent="0">
              <a:lnSpc>
                <a:spcPct val="100000"/>
              </a:lnSpc>
              <a:spcBef>
                <a:spcPts val="900"/>
              </a:spcBef>
              <a:buFont typeface="Arial" pitchFamily="34" charset="0"/>
              <a:buNone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 marL="243000" indent="-81000">
              <a:lnSpc>
                <a:spcPct val="100000"/>
              </a:lnSpc>
              <a:buFont typeface="Arial" pitchFamily="34" charset="0"/>
              <a:buChar char="•"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 marL="243000" indent="0">
              <a:lnSpc>
                <a:spcPct val="100000"/>
              </a:lnSpc>
              <a:buNone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 marL="479588" indent="-81000">
              <a:lnSpc>
                <a:spcPct val="100000"/>
              </a:lnSpc>
              <a:buFont typeface="맑은 고딕" pitchFamily="50" charset="-127"/>
              <a:buChar char="–"/>
              <a:defRPr sz="1050" b="0" i="0" spc="-15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/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02940"/>
            <a:ext cx="7886700" cy="4351338"/>
          </a:xfrm>
        </p:spPr>
        <p:txBody>
          <a:bodyPr/>
          <a:lstStyle>
            <a:lvl1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편집하려면 클릭</a:t>
            </a:r>
          </a:p>
          <a:p>
            <a:pPr lvl="1"/>
            <a:r>
              <a:rPr lang="ko-KR" altLang="en-US" dirty="0" smtClean="0"/>
              <a:t>두 번째 수준</a:t>
            </a:r>
          </a:p>
          <a:p>
            <a:pPr lvl="2"/>
            <a:r>
              <a:rPr lang="ko-KR" altLang="en-US" dirty="0" smtClean="0"/>
              <a:t>세 번째 수준</a:t>
            </a:r>
          </a:p>
          <a:p>
            <a:pPr lvl="3"/>
            <a:r>
              <a:rPr lang="ko-KR" altLang="en-US" dirty="0" smtClean="0"/>
              <a:t>네 번째 수준</a:t>
            </a:r>
          </a:p>
          <a:p>
            <a:pPr lvl="4"/>
            <a:r>
              <a:rPr lang="ko-KR" altLang="en-US" dirty="0" smtClean="0"/>
              <a:t>다섯 번째 수준</a:t>
            </a:r>
            <a:endParaRPr lang="en-US" dirty="0"/>
          </a:p>
        </p:txBody>
      </p:sp>
      <p:sp>
        <p:nvSpPr>
          <p:cNvPr id="11" name="제목 10"/>
          <p:cNvSpPr>
            <a:spLocks noGrp="1"/>
          </p:cNvSpPr>
          <p:nvPr>
            <p:ph type="title" hasCustomPrompt="1"/>
          </p:nvPr>
        </p:nvSpPr>
        <p:spPr>
          <a:xfrm>
            <a:off x="628650" y="839680"/>
            <a:ext cx="7886700" cy="646331"/>
          </a:xfrm>
        </p:spPr>
        <p:txBody>
          <a:bodyPr>
            <a:noAutofit/>
          </a:bodyPr>
          <a:lstStyle>
            <a:lvl1pPr>
              <a:defRPr sz="3300" spc="-60" baseline="0"/>
            </a:lvl1pPr>
          </a:lstStyle>
          <a:p>
            <a:r>
              <a:rPr kumimoji="0" lang="ko-KR" altLang="en-US" sz="3000" b="1" i="0" u="none" strike="noStrike" kern="0" cap="none" spc="-75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ko-KR" altLang="en-US" sz="3000" b="1" i="0" dirty="0">
              <a:latin typeface="NanumSquare" charset="-127"/>
              <a:ea typeface="NanumSquare" charset="-127"/>
              <a:cs typeface="NanumSquare" charset="-127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8650" y="6518166"/>
            <a:ext cx="1574904" cy="249895"/>
          </a:xfrm>
        </p:spPr>
        <p:txBody>
          <a:bodyPr>
            <a:noAutofit/>
          </a:bodyPr>
          <a:lstStyle>
            <a:lvl1pPr marL="0" indent="0">
              <a:buNone/>
              <a:defRPr sz="750" b="0" i="0">
                <a:solidFill>
                  <a:schemeClr val="bg1">
                    <a:lumMod val="50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b="0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</a:lstStyle>
          <a:p>
            <a:pPr lvl="0"/>
            <a:r>
              <a:rPr lang="ko-KR" altLang="en-US" dirty="0" smtClean="0"/>
              <a:t>목차를 넣어주세요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 b="1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2102940"/>
            <a:ext cx="3886200" cy="4147958"/>
          </a:xfrm>
        </p:spPr>
        <p:txBody>
          <a:bodyPr/>
          <a:lstStyle/>
          <a:p>
            <a:pPr lvl="0"/>
            <a:r>
              <a:rPr lang="ko-KR" altLang="en-US" dirty="0" smtClean="0"/>
              <a:t>텍스트를 넣어주세요</a:t>
            </a:r>
          </a:p>
          <a:p>
            <a:pPr lvl="1"/>
            <a:r>
              <a:rPr lang="ko-KR" altLang="en-US" dirty="0" smtClean="0"/>
              <a:t>두 번째 수준</a:t>
            </a:r>
          </a:p>
          <a:p>
            <a:pPr lvl="2"/>
            <a:r>
              <a:rPr lang="ko-KR" altLang="en-US" dirty="0" smtClean="0"/>
              <a:t>세 번째 수준</a:t>
            </a:r>
          </a:p>
          <a:p>
            <a:pPr lvl="3"/>
            <a:r>
              <a:rPr lang="ko-KR" altLang="en-US" dirty="0" smtClean="0"/>
              <a:t>네 번째 수준</a:t>
            </a:r>
          </a:p>
          <a:p>
            <a:pPr lvl="4"/>
            <a:r>
              <a:rPr lang="ko-KR" altLang="en-US" dirty="0" smtClean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2102940"/>
            <a:ext cx="3886200" cy="4147958"/>
          </a:xfrm>
        </p:spPr>
        <p:txBody>
          <a:bodyPr/>
          <a:lstStyle/>
          <a:p>
            <a:pPr lvl="0"/>
            <a:r>
              <a:rPr lang="ko-KR" altLang="en-US" dirty="0" smtClean="0"/>
              <a:t>텍스트를 넣어주세요</a:t>
            </a:r>
          </a:p>
          <a:p>
            <a:pPr lvl="1"/>
            <a:r>
              <a:rPr lang="ko-KR" altLang="en-US" dirty="0" smtClean="0"/>
              <a:t>두 번째 수준</a:t>
            </a:r>
          </a:p>
          <a:p>
            <a:pPr lvl="2"/>
            <a:r>
              <a:rPr lang="ko-KR" altLang="en-US" dirty="0" smtClean="0"/>
              <a:t>세 번째 수준</a:t>
            </a:r>
          </a:p>
          <a:p>
            <a:pPr lvl="3"/>
            <a:r>
              <a:rPr lang="ko-KR" altLang="en-US" dirty="0" smtClean="0"/>
              <a:t>네 번째 수준</a:t>
            </a:r>
          </a:p>
          <a:p>
            <a:pPr lvl="4"/>
            <a:r>
              <a:rPr lang="ko-KR" altLang="en-US" dirty="0" smtClean="0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F62-96BC-2B41-852E-CE123D2B8C28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500038"/>
            <a:ext cx="7886700" cy="1325563"/>
          </a:xfrm>
        </p:spPr>
        <p:txBody>
          <a:bodyPr/>
          <a:lstStyle>
            <a:lvl1pPr>
              <a:defRPr sz="3300" b="1" i="0" spc="-60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kumimoji="0" lang="ko-KR" altLang="en-US" sz="3000" b="1" i="0" u="none" strike="noStrike" kern="0" cap="none" spc="-75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9841" y="500038"/>
            <a:ext cx="7886700" cy="1325563"/>
          </a:xfrm>
        </p:spPr>
        <p:txBody>
          <a:bodyPr/>
          <a:lstStyle>
            <a:lvl1pPr>
              <a:defRPr sz="3300" b="1" i="0" spc="-60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kumimoji="0" lang="ko-KR" altLang="en-US" sz="3000" b="1" i="0" u="none" strike="noStrike" kern="0" cap="none" spc="-75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093388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dirty="0" smtClean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917300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2093388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 dirty="0" smtClean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917300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F3F62-96BC-2B41-852E-CE123D2B8C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500038"/>
            <a:ext cx="7886700" cy="1325563"/>
          </a:xfrm>
        </p:spPr>
        <p:txBody>
          <a:bodyPr/>
          <a:lstStyle>
            <a:lvl1pPr>
              <a:defRPr sz="3300" b="1" i="0" spc="-60" baseline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kumimoji="0" lang="ko-KR" altLang="en-US" sz="3000" b="1" i="0" u="none" strike="noStrike" kern="0" cap="none" spc="-75" normalizeH="0" baseline="0" noProof="0" dirty="0" smtClean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제목이 들어갑니다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 b="1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>
              <a:defRPr sz="21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2pPr>
            <a:lvl3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3pPr>
            <a:lvl4pPr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4pPr>
            <a:lvl5pPr>
              <a:defRPr sz="15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 b="1" i="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 smtClean="0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편집하려면 클릭</a:t>
            </a:r>
          </a:p>
          <a:p>
            <a:pPr lvl="1"/>
            <a:r>
              <a:rPr lang="ko-KR" altLang="en-US" dirty="0" smtClean="0"/>
              <a:t>두 번째 수준</a:t>
            </a:r>
          </a:p>
          <a:p>
            <a:pPr lvl="2"/>
            <a:r>
              <a:rPr lang="ko-KR" altLang="en-US" dirty="0" smtClean="0"/>
              <a:t>세 번째 수준</a:t>
            </a:r>
          </a:p>
          <a:p>
            <a:pPr lvl="3"/>
            <a:r>
              <a:rPr lang="ko-KR" altLang="en-US" dirty="0" smtClean="0"/>
              <a:t>네 번째 수준</a:t>
            </a:r>
          </a:p>
          <a:p>
            <a:pPr lvl="4"/>
            <a:r>
              <a:rPr lang="ko-KR" altLang="en-US" dirty="0" smtClean="0"/>
              <a:t>다섯 번째 수준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650" y="642100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  <a:latin typeface="NanumSquare" charset="-127"/>
                <a:ea typeface="NanumSquare" charset="-127"/>
                <a:cs typeface="NanumSquare" charset="-127"/>
              </a:defRPr>
            </a:lvl1pPr>
          </a:lstStyle>
          <a:p>
            <a:fld id="{F66F3F62-96BC-2B41-852E-CE123D2B8C28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  <p:cxnSp>
        <p:nvCxnSpPr>
          <p:cNvPr id="14" name="직선 연결선[R] 13"/>
          <p:cNvCxnSpPr/>
          <p:nvPr userDrawn="1"/>
        </p:nvCxnSpPr>
        <p:spPr>
          <a:xfrm>
            <a:off x="334763" y="6421005"/>
            <a:ext cx="84744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427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b="1" i="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>
              <a:lumMod val="65000"/>
              <a:lumOff val="35000"/>
            </a:schemeClr>
          </a:solidFill>
          <a:latin typeface="NanumSquare" charset="-127"/>
          <a:ea typeface="NanumSquare" charset="-127"/>
          <a:cs typeface="NanumSquare" charset="-127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dh-rim@hanmail.ne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276213" y="1408968"/>
            <a:ext cx="8352464" cy="162373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en-US" altLang="ko-KR" sz="7200" b="0" noProof="0"/>
              <a:t>GAN</a:t>
            </a:r>
            <a:r>
              <a:rPr lang="ko-KR" altLang="en-US" sz="7200" b="0" noProof="0"/>
              <a:t>을 사용한</a:t>
            </a:r>
            <a:endParaRPr lang="en-US" altLang="ko-KR" sz="7200" b="0" noProof="0"/>
          </a:p>
          <a:p>
            <a:pPr lvl="0">
              <a:defRPr/>
            </a:pPr>
            <a:r>
              <a:rPr kumimoji="0" lang="ko-KR" altLang="en-US" sz="7200" b="0" i="0" u="none" strike="noStrike" kern="0" cap="none" spc="-10" normalizeH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  <a:effectLst/>
                <a:uLnTx/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rPr>
              <a:t>이상탐지</a:t>
            </a:r>
            <a:endParaRPr kumimoji="0" lang="ko-KR" altLang="en-US" sz="3600" b="0" i="0" u="none" strike="noStrike" kern="0" cap="none" spc="-10" normalizeH="0" noProof="0">
              <a:ln w="15875">
                <a:solidFill>
                  <a:srgbClr val="FFFFFF"/>
                </a:solidFill>
              </a:ln>
              <a:solidFill>
                <a:srgbClr val="FFFFFF"/>
              </a:solidFill>
              <a:effectLst/>
              <a:uLnTx/>
              <a:uFillTx/>
              <a:latin typeface="NanumSquare" charset="-127"/>
              <a:ea typeface="NanumSquare" charset="-127"/>
              <a:cs typeface="NanumSquare" charset="-127"/>
              <a:sym typeface="Apple SD 산돌고딕 Neo 옅은체"/>
            </a:endParaRPr>
          </a:p>
        </p:txBody>
      </p:sp>
      <p:sp>
        <p:nvSpPr>
          <p:cNvPr id="5" name="텍스트 개체 틀 8"/>
          <p:cNvSpPr txBox="1">
            <a:spLocks/>
          </p:cNvSpPr>
          <p:nvPr/>
        </p:nvSpPr>
        <p:spPr>
          <a:xfrm>
            <a:off x="496019" y="6088785"/>
            <a:ext cx="4786439" cy="243864"/>
          </a:xfrm>
          <a:prstGeom prst="rect">
            <a:avLst/>
          </a:prstGeom>
        </p:spPr>
        <p:txBody>
          <a:bodyPr lIns="0" tIns="46800">
            <a:no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900" b="0" i="0" u="none" strike="noStrike" cap="none" spc="0" baseline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JTBC Regular" pitchFamily="2" charset="-127"/>
                <a:ea typeface="JTBC Regular" pitchFamily="2" charset="-127"/>
                <a:cs typeface="+mn-cs"/>
                <a:sym typeface="Apple SD 산돌고딕 Neo 옅은체"/>
              </a:defRPr>
            </a:lvl1pPr>
            <a:lvl2pPr marL="45720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25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91440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25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137160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25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1828800" marR="0" indent="0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None/>
              <a:tabLst/>
              <a:defRPr sz="2500" b="0" i="0" u="none" strike="noStrike" cap="none" spc="0" baseline="0">
                <a:ln>
                  <a:noFill/>
                </a:ln>
                <a:solidFill>
                  <a:schemeClr val="bg1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1875168" marR="0" indent="-312528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5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2187696" marR="0" indent="-312528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5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2500224" marR="0" indent="-312528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5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2812752" marR="0" indent="-312528" algn="l" defTabSz="410751" rtl="0" latinLnBrk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25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algn="l"/>
            <a:r>
              <a:rPr lang="ko-KR" altLang="en-US" sz="2400" kern="0" smtClean="0">
                <a:latin typeface="NanumSquare" charset="-127"/>
                <a:ea typeface="NanumSquare" charset="-127"/>
                <a:cs typeface="NanumSquare" charset="-127"/>
              </a:rPr>
              <a:t>임도형</a:t>
            </a:r>
            <a:r>
              <a:rPr lang="en-US" altLang="ko-KR" sz="2400" kern="0" smtClean="0">
                <a:latin typeface="NanumSquare" charset="-127"/>
                <a:ea typeface="NanumSquare" charset="-127"/>
                <a:cs typeface="NanumSquare" charset="-127"/>
              </a:rPr>
              <a:t>,</a:t>
            </a:r>
            <a:r>
              <a:rPr lang="ko-KR" altLang="en-US" sz="2400" kern="0" smtClean="0">
                <a:latin typeface="NanumSquare" charset="-127"/>
                <a:ea typeface="NanumSquare" charset="-127"/>
                <a:cs typeface="NanumSquare" charset="-127"/>
              </a:rPr>
              <a:t> </a:t>
            </a:r>
            <a:r>
              <a:rPr lang="en-US" altLang="ko-KR" sz="2400" kern="0" smtClean="0">
                <a:latin typeface="NanumSquare" charset="-127"/>
                <a:ea typeface="NanumSquare" charset="-127"/>
                <a:cs typeface="NanumSquare" charset="-127"/>
              </a:rPr>
              <a:t>dh-rim@hanmail.net</a:t>
            </a:r>
            <a:endParaRPr lang="ko-KR" altLang="en-US" sz="2400" kern="0">
              <a:latin typeface="NanumSquare" charset="-127"/>
              <a:ea typeface="NanumSquare" charset="-127"/>
              <a:cs typeface="NanumSquare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8484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/>
              <a:t>DNN</a:t>
            </a:r>
            <a:r>
              <a:rPr kumimoji="1" lang="ko-KR" altLang="en-US"/>
              <a:t>학습을 위한 레이블링 데이터가 없어도 된다</a:t>
            </a:r>
            <a:r>
              <a:rPr kumimoji="1" lang="en-US" altLang="ko-KR"/>
              <a:t>.</a:t>
            </a:r>
          </a:p>
          <a:p>
            <a:r>
              <a:rPr kumimoji="1" lang="en-US" altLang="ko-KR"/>
              <a:t>DNN</a:t>
            </a:r>
            <a:r>
              <a:rPr kumimoji="1" lang="ko-KR" altLang="en-US"/>
              <a:t>의 가장 큰 단점을 커버</a:t>
            </a:r>
            <a:endParaRPr kumimoji="1" lang="en-US" altLang="ko-KR"/>
          </a:p>
          <a:p>
            <a:r>
              <a:rPr kumimoji="1" lang="ko-KR" altLang="en-US"/>
              <a:t>없었던 것을 생성한다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GAN</a:t>
            </a:r>
            <a:r>
              <a:rPr kumimoji="1" lang="ko-KR" altLang="en-US"/>
              <a:t>의 장점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1909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학습에 사용된 데이터와 비슷한 데이터를 생성한다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GAN</a:t>
            </a:r>
            <a:r>
              <a:rPr kumimoji="1" lang="ko-KR" altLang="en-US"/>
              <a:t>의 생성 결과</a:t>
            </a:r>
            <a:r>
              <a:rPr kumimoji="1" lang="en-US" altLang="ko-KR"/>
              <a:t> 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1716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생성 시 조건</a:t>
            </a:r>
            <a:r>
              <a:rPr kumimoji="1" lang="en-US" altLang="ko-KR"/>
              <a:t>(Condition)</a:t>
            </a:r>
            <a:r>
              <a:rPr kumimoji="1" lang="ko-KR" altLang="en-US"/>
              <a:t>을 주어 생성되는 바를 제어한다</a:t>
            </a:r>
            <a:r>
              <a:rPr kumimoji="1" lang="en-US" altLang="ko-KR"/>
              <a:t>.</a:t>
            </a:r>
          </a:p>
          <a:p>
            <a:endParaRPr kumimoji="1" lang="en-US" altLang="ko-KR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Conditional GAN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931" y="5202279"/>
            <a:ext cx="7974419" cy="85596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1088" y="3648826"/>
            <a:ext cx="467833" cy="881267"/>
          </a:xfrm>
          <a:prstGeom prst="rect">
            <a:avLst/>
          </a:prstGeom>
        </p:spPr>
      </p:pic>
      <p:sp>
        <p:nvSpPr>
          <p:cNvPr id="7" name="텍스트 상자 6"/>
          <p:cNvSpPr txBox="1"/>
          <p:nvPr/>
        </p:nvSpPr>
        <p:spPr>
          <a:xfrm>
            <a:off x="2456899" y="3766293"/>
            <a:ext cx="41424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숫자 이미지 좌측 반절을 조건으로 주고</a:t>
            </a:r>
            <a:endParaRPr kumimoji="1" lang="en-US" altLang="ko-KR"/>
          </a:p>
          <a:p>
            <a:r>
              <a:rPr kumimoji="1" lang="ko-KR" altLang="en-US"/>
              <a:t>우측 반절을 생성한 예</a:t>
            </a:r>
          </a:p>
        </p:txBody>
      </p:sp>
    </p:spTree>
    <p:extLst>
      <p:ext uri="{BB962C8B-B14F-4D97-AF65-F5344CB8AC3E}">
        <p14:creationId xmlns:p14="http://schemas.microsoft.com/office/powerpoint/2010/main" val="1490923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312526" y="3070402"/>
            <a:ext cx="8352464" cy="162373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ko-KR" altLang="en-US" sz="5400" kern="0" spc="-10" noProof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제조 설비 예</a:t>
            </a:r>
            <a:endParaRPr lang="en-US" altLang="ko-KR" sz="5400" kern="0" spc="-10" noProof="0">
              <a:ln w="15875">
                <a:solidFill>
                  <a:srgbClr val="FFFFFF"/>
                </a:solidFill>
              </a:ln>
              <a:solidFill>
                <a:srgbClr val="FFFFFF"/>
              </a:solidFill>
            </a:endParaRPr>
          </a:p>
          <a:p>
            <a:pPr lvl="0">
              <a:defRPr/>
            </a:pPr>
            <a:r>
              <a:rPr lang="en-US" altLang="ko-KR" sz="5400" kern="0" spc="-1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-</a:t>
            </a:r>
            <a:r>
              <a:rPr lang="ko-KR" altLang="en-US" sz="5400" kern="0" spc="-1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 이상 탐지</a:t>
            </a:r>
            <a:endParaRPr kumimoji="0" lang="ko-KR" altLang="en-US" sz="2400" b="0" i="0" u="none" strike="noStrike" kern="0" cap="none" spc="-10" normalizeH="0" noProof="0" dirty="0">
              <a:ln w="15875">
                <a:solidFill>
                  <a:srgbClr val="FFFFFF"/>
                </a:solidFill>
              </a:ln>
              <a:solidFill>
                <a:srgbClr val="FFFFFF"/>
              </a:solidFill>
              <a:effectLst/>
              <a:uLnTx/>
              <a:uFillTx/>
              <a:latin typeface="NanumSquare" charset="-127"/>
              <a:ea typeface="NanumSquare" charset="-127"/>
              <a:cs typeface="NanumSquare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732514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센서 데이터 </a:t>
            </a:r>
            <a:r>
              <a:rPr kumimoji="1" lang="en-US" altLang="ko-KR"/>
              <a:t>:</a:t>
            </a:r>
            <a:r>
              <a:rPr kumimoji="1" lang="ko-KR" altLang="en-US"/>
              <a:t> 온도</a:t>
            </a:r>
            <a:r>
              <a:rPr kumimoji="1" lang="en-US" altLang="ko-KR"/>
              <a:t>,</a:t>
            </a:r>
            <a:r>
              <a:rPr kumimoji="1" lang="ko-KR" altLang="en-US"/>
              <a:t> 진동</a:t>
            </a:r>
            <a:r>
              <a:rPr kumimoji="1" lang="en-US" altLang="ko-KR"/>
              <a:t>,</a:t>
            </a:r>
            <a:r>
              <a:rPr kumimoji="1" lang="ko-KR" altLang="en-US"/>
              <a:t> 압력</a:t>
            </a:r>
            <a:r>
              <a:rPr kumimoji="1" lang="en-US" altLang="ko-KR"/>
              <a:t>,</a:t>
            </a:r>
            <a:r>
              <a:rPr kumimoji="1" lang="ko-KR" altLang="en-US"/>
              <a:t> 서보모터의 전류값</a:t>
            </a:r>
            <a:r>
              <a:rPr kumimoji="1" lang="en-US" altLang="ko-KR"/>
              <a:t>/</a:t>
            </a:r>
            <a:r>
              <a:rPr kumimoji="1" lang="ko-KR" altLang="en-US"/>
              <a:t>각도</a:t>
            </a:r>
            <a:endParaRPr kumimoji="1" lang="en-US" altLang="ko-KR"/>
          </a:p>
          <a:p>
            <a:r>
              <a:rPr kumimoji="1" lang="ko-KR" altLang="en-US"/>
              <a:t>제어 데이터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PLC, CNC </a:t>
            </a:r>
            <a:r>
              <a:rPr kumimoji="1" lang="ko-KR" altLang="en-US"/>
              <a:t>데이터</a:t>
            </a:r>
            <a:endParaRPr kumimoji="1" lang="en-US" altLang="ko-KR"/>
          </a:p>
          <a:p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제조 설비 센서 데이터 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Google Shape;421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40290" y="3714297"/>
            <a:ext cx="5863420" cy="1847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329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물리적 장치의 미지의 내적 값이 시간이 지나면 증가</a:t>
            </a:r>
            <a:endParaRPr kumimoji="1" lang="en-US" altLang="ko-KR"/>
          </a:p>
          <a:p>
            <a:r>
              <a:rPr kumimoji="1" lang="ko-KR" altLang="en-US"/>
              <a:t>특정 한계를 넘으면 외적인 현상이 나타난다</a:t>
            </a:r>
            <a:r>
              <a:rPr kumimoji="1" lang="en-US" altLang="ko-KR"/>
              <a:t>.</a:t>
            </a:r>
          </a:p>
          <a:p>
            <a:pPr lvl="1"/>
            <a:r>
              <a:rPr kumimoji="1" lang="ko-KR" altLang="en-US"/>
              <a:t>부러짐</a:t>
            </a:r>
            <a:r>
              <a:rPr kumimoji="1" lang="en-US" altLang="ko-KR"/>
              <a:t>.</a:t>
            </a:r>
            <a:r>
              <a:rPr kumimoji="1" lang="ko-KR" altLang="en-US"/>
              <a:t> 깨짐</a:t>
            </a:r>
            <a:endParaRPr kumimoji="1" lang="en-US" altLang="ko-KR"/>
          </a:p>
          <a:p>
            <a:r>
              <a:rPr kumimoji="1" lang="ko-KR" altLang="en-US"/>
              <a:t>이로인해 장애나 불량품 발생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제조 설비의 이상 동작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6675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평소와 다른 데이터의 미묘한 변화를 사람이 탐지하기가 무척 어렵다</a:t>
            </a:r>
            <a:r>
              <a:rPr kumimoji="1" lang="en-US" altLang="ko-KR"/>
              <a:t>.</a:t>
            </a:r>
          </a:p>
          <a:p>
            <a:r>
              <a:rPr kumimoji="1" lang="ko-KR" altLang="en-US"/>
              <a:t>기존 통계적인 방법이나 기타 </a:t>
            </a:r>
            <a:r>
              <a:rPr kumimoji="1" lang="en-US" altLang="ko-KR"/>
              <a:t>ML</a:t>
            </a:r>
            <a:r>
              <a:rPr kumimoji="1" lang="ko-KR" altLang="en-US"/>
              <a:t> 방법으로도 어렵다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이상 탐지의 어려움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6051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실 제조설비에는 레이블링 데이터</a:t>
            </a:r>
            <a:r>
              <a:rPr kumimoji="1" lang="en-US" altLang="ko-KR"/>
              <a:t>(</a:t>
            </a:r>
            <a:r>
              <a:rPr kumimoji="1" lang="ko-KR" altLang="en-US"/>
              <a:t>이상 유무</a:t>
            </a:r>
            <a:r>
              <a:rPr kumimoji="1" lang="en-US" altLang="ko-KR"/>
              <a:t>)</a:t>
            </a:r>
            <a:r>
              <a:rPr kumimoji="1" lang="ko-KR" altLang="en-US"/>
              <a:t>가 거의 없다</a:t>
            </a:r>
            <a:r>
              <a:rPr kumimoji="1" lang="en-US" altLang="ko-KR"/>
              <a:t>.</a:t>
            </a:r>
          </a:p>
          <a:p>
            <a:r>
              <a:rPr kumimoji="1" lang="ko-KR" altLang="en-US"/>
              <a:t>있다 하더라도 정상</a:t>
            </a:r>
            <a:r>
              <a:rPr kumimoji="1" lang="en-US" altLang="ko-KR"/>
              <a:t>/</a:t>
            </a:r>
            <a:r>
              <a:rPr kumimoji="1" lang="ko-KR" altLang="en-US"/>
              <a:t>비정상의 비율이 극단적이다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제조 설비의 </a:t>
            </a:r>
            <a:r>
              <a:rPr kumimoji="1" lang="en-US" altLang="ko-KR"/>
              <a:t>DL </a:t>
            </a:r>
            <a:r>
              <a:rPr kumimoji="1" lang="ko-KR" altLang="en-US"/>
              <a:t>적용 어려움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9712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Conditional GAN</a:t>
            </a:r>
            <a:r>
              <a:rPr kumimoji="1" lang="ko-KR" altLang="en-US"/>
              <a:t>을 사용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Google Shape;445;p6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99425" y="2206305"/>
            <a:ext cx="6793601" cy="3179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6115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데이터 구성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Google Shape;439;p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16212" y="2102940"/>
            <a:ext cx="5311575" cy="3792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3937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ko-KR" altLang="en-US"/>
              <a:t>연세대 전자공학과</a:t>
            </a:r>
            <a:endParaRPr kumimoji="1" lang="en-US" altLang="ko-KR"/>
          </a:p>
          <a:p>
            <a:r>
              <a:rPr kumimoji="1" lang="ko-KR" altLang="en-US"/>
              <a:t>연세대 컴퓨터공학 석사</a:t>
            </a:r>
            <a:r>
              <a:rPr kumimoji="1" lang="en-US" altLang="ko-KR"/>
              <a:t>/</a:t>
            </a:r>
            <a:r>
              <a:rPr kumimoji="1" lang="ko-KR" altLang="en-US"/>
              <a:t>박사 수료	</a:t>
            </a:r>
            <a:endParaRPr kumimoji="1" lang="en-US" altLang="ko-KR"/>
          </a:p>
          <a:p>
            <a:pPr lvl="1"/>
            <a:r>
              <a:rPr kumimoji="1" lang="ko-KR" altLang="en-US"/>
              <a:t>인공지능</a:t>
            </a:r>
            <a:r>
              <a:rPr kumimoji="1" lang="en-US" altLang="ko-KR"/>
              <a:t>, </a:t>
            </a:r>
            <a:r>
              <a:rPr kumimoji="1" lang="ko-KR" altLang="en-US"/>
              <a:t>컴퓨터비전</a:t>
            </a:r>
            <a:r>
              <a:rPr kumimoji="1" lang="en-US" altLang="ko-KR"/>
              <a:t>, </a:t>
            </a:r>
            <a:r>
              <a:rPr kumimoji="1" lang="ko-KR" altLang="en-US"/>
              <a:t>패턴인식</a:t>
            </a:r>
            <a:r>
              <a:rPr kumimoji="1" lang="en-US" altLang="ko-KR"/>
              <a:t>, </a:t>
            </a:r>
            <a:r>
              <a:rPr kumimoji="1" lang="ko-KR" altLang="en-US"/>
              <a:t>신경망 전공		</a:t>
            </a:r>
            <a:endParaRPr kumimoji="1" lang="en-US" altLang="ko-KR"/>
          </a:p>
          <a:p>
            <a:r>
              <a:rPr kumimoji="1" lang="en-US" altLang="ko-KR"/>
              <a:t>2005</a:t>
            </a:r>
            <a:r>
              <a:rPr kumimoji="1" lang="ko-KR" altLang="en-US"/>
              <a:t>년 사회로 나와 전공 관련 일자리 못 구함</a:t>
            </a:r>
            <a:endParaRPr kumimoji="1" lang="en-US" altLang="ko-KR"/>
          </a:p>
          <a:p>
            <a:r>
              <a:rPr kumimoji="1" lang="en-US" altLang="ko-KR"/>
              <a:t>12</a:t>
            </a:r>
            <a:r>
              <a:rPr kumimoji="1" lang="ko-KR" altLang="en-US"/>
              <a:t>년간 백엔드 솔루션 개발</a:t>
            </a:r>
            <a:r>
              <a:rPr kumimoji="1" lang="en-US" altLang="ko-KR"/>
              <a:t>. </a:t>
            </a:r>
            <a:r>
              <a:rPr kumimoji="1" lang="ko-KR" altLang="en-US"/>
              <a:t>프로젝트 리더로	</a:t>
            </a:r>
            <a:endParaRPr kumimoji="1" lang="en-US" altLang="ko-KR"/>
          </a:p>
          <a:p>
            <a:pPr lvl="1"/>
            <a:r>
              <a:rPr kumimoji="1" lang="ko-KR" altLang="en-US"/>
              <a:t>생산성</a:t>
            </a:r>
            <a:r>
              <a:rPr kumimoji="1" lang="en-US" altLang="ko-KR"/>
              <a:t>, </a:t>
            </a:r>
            <a:r>
              <a:rPr kumimoji="1" lang="ko-KR" altLang="en-US"/>
              <a:t>행복한 개발</a:t>
            </a:r>
            <a:r>
              <a:rPr kumimoji="1" lang="en-US" altLang="ko-KR"/>
              <a:t>, </a:t>
            </a:r>
            <a:r>
              <a:rPr kumimoji="1" lang="ko-KR" altLang="en-US"/>
              <a:t>개발문화</a:t>
            </a:r>
            <a:endParaRPr kumimoji="1" lang="en-US" altLang="ko-KR"/>
          </a:p>
          <a:p>
            <a:r>
              <a:rPr kumimoji="1" lang="en-US" altLang="ko-KR"/>
              <a:t>2013</a:t>
            </a:r>
            <a:r>
              <a:rPr kumimoji="1" lang="ko-KR" altLang="en-US"/>
              <a:t>년 메니징 안하겠다고 선언</a:t>
            </a:r>
            <a:r>
              <a:rPr kumimoji="1" lang="en-US" altLang="ko-KR"/>
              <a:t>.	</a:t>
            </a:r>
          </a:p>
          <a:p>
            <a:pPr lvl="1"/>
            <a:r>
              <a:rPr kumimoji="1" lang="ko-KR" altLang="en-US"/>
              <a:t>이때부터 팀원으로만</a:t>
            </a:r>
            <a:r>
              <a:rPr kumimoji="1" lang="en-US" altLang="ko-KR"/>
              <a:t>. </a:t>
            </a:r>
            <a:r>
              <a:rPr kumimoji="1" lang="ko-KR" altLang="en-US"/>
              <a:t>나이어린 </a:t>
            </a:r>
            <a:r>
              <a:rPr kumimoji="1" lang="en-US" altLang="ko-KR"/>
              <a:t>5</a:t>
            </a:r>
            <a:r>
              <a:rPr kumimoji="1" lang="ko-KR" altLang="en-US"/>
              <a:t>명의 보스</a:t>
            </a:r>
            <a:r>
              <a:rPr kumimoji="1" lang="en-US" altLang="ko-KR"/>
              <a:t>. 2</a:t>
            </a:r>
            <a:r>
              <a:rPr kumimoji="1" lang="ko-KR" altLang="en-US"/>
              <a:t>명은 </a:t>
            </a:r>
            <a:r>
              <a:rPr kumimoji="1" lang="en-US" altLang="ko-KR"/>
              <a:t>20</a:t>
            </a:r>
            <a:r>
              <a:rPr kumimoji="1" lang="ko-KR" altLang="en-US"/>
              <a:t>대</a:t>
            </a:r>
            <a:endParaRPr kumimoji="1" lang="en-US" altLang="ko-KR"/>
          </a:p>
          <a:p>
            <a:r>
              <a:rPr kumimoji="1" lang="en-US" altLang="ko-KR"/>
              <a:t>2015</a:t>
            </a:r>
            <a:r>
              <a:rPr kumimoji="1" lang="ko-KR" altLang="en-US"/>
              <a:t>년에 딥러닝을 들여다 보니 전공이었던 신경망</a:t>
            </a:r>
            <a:r>
              <a:rPr kumimoji="1" lang="en-US" altLang="ko-KR"/>
              <a:t>.</a:t>
            </a:r>
          </a:p>
          <a:p>
            <a:r>
              <a:rPr kumimoji="1" lang="en-US" altLang="ko-KR"/>
              <a:t>2017</a:t>
            </a:r>
            <a:r>
              <a:rPr kumimoji="1" lang="ko-KR" altLang="en-US"/>
              <a:t>년부터 딥러닝 업무 시작</a:t>
            </a:r>
            <a:r>
              <a:rPr kumimoji="1" lang="en-US" altLang="ko-KR"/>
              <a:t>.	</a:t>
            </a:r>
          </a:p>
          <a:p>
            <a:pPr lvl="1"/>
            <a:r>
              <a:rPr kumimoji="1" lang="ko-KR" altLang="en-US"/>
              <a:t>엑셈 이사</a:t>
            </a:r>
            <a:r>
              <a:rPr kumimoji="1" lang="en-US" altLang="ko-KR"/>
              <a:t>, </a:t>
            </a:r>
            <a:r>
              <a:rPr kumimoji="1" lang="ko-KR" altLang="en-US"/>
              <a:t>하지만 팀원	</a:t>
            </a:r>
            <a:endParaRPr kumimoji="1" lang="en-US" altLang="ko-KR"/>
          </a:p>
          <a:p>
            <a:pPr lvl="1"/>
            <a:r>
              <a:rPr kumimoji="1" lang="ko-KR" altLang="en-US"/>
              <a:t>제조설비</a:t>
            </a:r>
            <a:r>
              <a:rPr kumimoji="1" lang="en-US" altLang="ko-KR"/>
              <a:t>, </a:t>
            </a:r>
            <a:r>
              <a:rPr kumimoji="1" lang="ko-KR" altLang="en-US"/>
              <a:t>센싱 데이터</a:t>
            </a:r>
            <a:r>
              <a:rPr kumimoji="1" lang="en-US" altLang="ko-KR"/>
              <a:t>, </a:t>
            </a:r>
            <a:r>
              <a:rPr kumimoji="1" lang="ko-KR" altLang="en-US"/>
              <a:t>이상탐지</a:t>
            </a:r>
            <a:r>
              <a:rPr kumimoji="1" lang="en-US" altLang="ko-KR"/>
              <a:t>, </a:t>
            </a:r>
            <a:r>
              <a:rPr kumimoji="1" lang="ko-KR" altLang="en-US"/>
              <a:t>이상예측	</a:t>
            </a:r>
            <a:endParaRPr kumimoji="1" lang="en-US" altLang="ko-KR"/>
          </a:p>
          <a:p>
            <a:pPr lvl="1"/>
            <a:r>
              <a:rPr kumimoji="1" lang="ko-KR" altLang="en-US"/>
              <a:t>특허 </a:t>
            </a:r>
            <a:r>
              <a:rPr kumimoji="1" lang="en-US" altLang="ko-KR"/>
              <a:t>5</a:t>
            </a:r>
            <a:r>
              <a:rPr kumimoji="1" lang="ko-KR" altLang="en-US"/>
              <a:t>개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임도형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77196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/>
              <a:t>hint, anchor</a:t>
            </a:r>
            <a:r>
              <a:rPr kumimoji="1" lang="ko-KR" altLang="en-US"/>
              <a:t>는 과거의 데이터</a:t>
            </a:r>
            <a:endParaRPr kumimoji="1" lang="en-US" altLang="ko-KR"/>
          </a:p>
          <a:p>
            <a:r>
              <a:rPr kumimoji="1" lang="en-US" altLang="ko-KR"/>
              <a:t>hint, anchor</a:t>
            </a:r>
            <a:r>
              <a:rPr kumimoji="1" lang="ko-KR" altLang="en-US"/>
              <a:t>에 부합하는 미래의 </a:t>
            </a:r>
            <a:r>
              <a:rPr kumimoji="1" lang="en-US" altLang="ko-KR"/>
              <a:t>follower</a:t>
            </a:r>
            <a:r>
              <a:rPr kumimoji="1" lang="ko-KR" altLang="en-US"/>
              <a:t> 생성</a:t>
            </a:r>
            <a:endParaRPr kumimoji="1" lang="en-US" altLang="ko-KR"/>
          </a:p>
          <a:p>
            <a:r>
              <a:rPr kumimoji="1" lang="ko-KR" altLang="en-US"/>
              <a:t>과거의 데이터에 대한 정상이라 할 수 있는 </a:t>
            </a:r>
            <a:r>
              <a:rPr kumimoji="1" lang="en-US" altLang="ko-KR"/>
              <a:t>follower</a:t>
            </a:r>
          </a:p>
          <a:p>
            <a:r>
              <a:rPr kumimoji="1" lang="en-US" altLang="ko-KR"/>
              <a:t>GAN</a:t>
            </a:r>
            <a:r>
              <a:rPr kumimoji="1" lang="ko-KR" altLang="en-US"/>
              <a:t>의 특징으로 무수한 </a:t>
            </a:r>
            <a:r>
              <a:rPr kumimoji="1" lang="en-US" altLang="ko-KR"/>
              <a:t>follower</a:t>
            </a:r>
            <a:r>
              <a:rPr kumimoji="1" lang="ko-KR" altLang="en-US"/>
              <a:t>의 생성이 가능하다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학습된 생성기</a:t>
            </a:r>
            <a:r>
              <a:rPr kumimoji="1" lang="en-US" altLang="ko-KR"/>
              <a:t>(G)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5728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정상 밴드 생성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Google Shape;457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4850" y="2669649"/>
            <a:ext cx="7294299" cy="22284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057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이상 탐지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Google Shape;463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86325" y="2246128"/>
            <a:ext cx="5526588" cy="2963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2308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Google Shape;468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93623" y="712001"/>
            <a:ext cx="4434498" cy="52422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08037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이상 탐지 결과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Google Shape;475;p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8650" y="2102940"/>
            <a:ext cx="8153400" cy="3629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47917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비싼 레이블링 데이터가 필요하지 않다</a:t>
            </a:r>
            <a:r>
              <a:rPr kumimoji="1" lang="en-US" altLang="ko-KR"/>
              <a:t>.</a:t>
            </a:r>
          </a:p>
          <a:p>
            <a:r>
              <a:rPr kumimoji="1" lang="ko-KR" altLang="en-US"/>
              <a:t>타 제어 데이터도 사용</a:t>
            </a:r>
            <a:endParaRPr kumimoji="1" lang="en-US" altLang="ko-KR"/>
          </a:p>
          <a:p>
            <a:r>
              <a:rPr kumimoji="1" lang="ko-KR" altLang="en-US"/>
              <a:t>복수의 센서 데이터가 동시에 사용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의미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314660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312526" y="3070402"/>
            <a:ext cx="8352464" cy="162373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ko-KR" altLang="en-US" sz="5400" kern="0" spc="-10" noProof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기타</a:t>
            </a:r>
            <a:endParaRPr kumimoji="0" lang="ko-KR" altLang="en-US" sz="2400" b="0" i="0" u="none" strike="noStrike" kern="0" cap="none" spc="-10" normalizeH="0" noProof="0" dirty="0">
              <a:ln w="15875">
                <a:solidFill>
                  <a:srgbClr val="FFFFFF"/>
                </a:solidFill>
              </a:ln>
              <a:solidFill>
                <a:srgbClr val="FFFFFF"/>
              </a:solidFill>
              <a:effectLst/>
              <a:uLnTx/>
              <a:uFillTx/>
              <a:latin typeface="NanumSquare" charset="-127"/>
              <a:ea typeface="NanumSquare" charset="-127"/>
              <a:cs typeface="NanumSquare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27602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sz="3600">
                <a:hlinkClick r:id="rId2"/>
              </a:rPr>
              <a:t>dh-rim@hanmail.net</a:t>
            </a:r>
            <a:endParaRPr kumimoji="1" lang="en-US" altLang="ko-KR" sz="3600"/>
          </a:p>
          <a:p>
            <a:r>
              <a:rPr kumimoji="1" lang="en-US" altLang="ko-KR" sz="3600"/>
              <a:t>010-2327-7594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임도형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8455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7"/>
          <p:cNvSpPr txBox="1">
            <a:spLocks/>
          </p:cNvSpPr>
          <p:nvPr/>
        </p:nvSpPr>
        <p:spPr>
          <a:xfrm>
            <a:off x="312526" y="3070402"/>
            <a:ext cx="8352464" cy="1623736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 i="0" u="none" strike="noStrike" cap="none" spc="-20" baseline="0">
                <a:ln w="15875">
                  <a:solidFill>
                    <a:schemeClr val="bg1"/>
                  </a:solidFill>
                </a:ln>
                <a:solidFill>
                  <a:schemeClr val="bg1"/>
                </a:solidFill>
                <a:uFillTx/>
                <a:latin typeface="NanumSquare" charset="-127"/>
                <a:ea typeface="NanumSquare" charset="-127"/>
                <a:cs typeface="NanumSquare" charset="-127"/>
                <a:sym typeface="Apple SD 산돌고딕 Neo 옅은체"/>
              </a:defRPr>
            </a:lvl1pPr>
            <a:lvl2pPr marL="0" marR="0" indent="1607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2pPr>
            <a:lvl3pPr marL="0" marR="0" indent="321457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3pPr>
            <a:lvl4pPr marL="0" marR="0" indent="482186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4pPr>
            <a:lvl5pPr marL="0" marR="0" indent="642915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5pPr>
            <a:lvl6pPr marL="0" marR="0" indent="803643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6pPr>
            <a:lvl7pPr marL="0" marR="0" indent="964372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7pPr>
            <a:lvl8pPr marL="0" marR="0" indent="1125101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8pPr>
            <a:lvl9pPr marL="0" marR="0" indent="1285829" algn="ctr" defTabSz="41075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pple SD 산돌고딕 Neo 옅은체"/>
              </a:defRPr>
            </a:lvl9pPr>
          </a:lstStyle>
          <a:p>
            <a:pPr lvl="0">
              <a:defRPr/>
            </a:pPr>
            <a:r>
              <a:rPr lang="en-US" altLang="ko-KR" sz="5400" kern="0" spc="-10" noProof="0">
                <a:ln w="1587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GAN</a:t>
            </a:r>
            <a:endParaRPr kumimoji="0" lang="ko-KR" altLang="en-US" sz="2400" b="0" i="0" u="none" strike="noStrike" kern="0" cap="none" spc="-10" normalizeH="0" noProof="0" dirty="0">
              <a:ln w="15875">
                <a:solidFill>
                  <a:srgbClr val="FFFFFF"/>
                </a:solidFill>
              </a:ln>
              <a:solidFill>
                <a:srgbClr val="FFFFFF"/>
              </a:solidFill>
              <a:effectLst/>
              <a:uLnTx/>
              <a:uFillTx/>
              <a:latin typeface="NanumSquare" charset="-127"/>
              <a:ea typeface="NanumSquare" charset="-127"/>
              <a:cs typeface="NanumSquare" charset="-127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35752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대표적 비지도 학습</a:t>
            </a:r>
            <a:endParaRPr kumimoji="1" lang="en-US" altLang="ko-KR"/>
          </a:p>
          <a:p>
            <a:r>
              <a:rPr kumimoji="1" lang="en-US" altLang="ko-KR"/>
              <a:t>Generator, Discriminator 2</a:t>
            </a:r>
            <a:r>
              <a:rPr kumimoji="1" lang="ko-KR" altLang="en-US"/>
              <a:t>개의 </a:t>
            </a:r>
            <a:r>
              <a:rPr kumimoji="1" lang="en-US" altLang="ko-KR"/>
              <a:t>DNN</a:t>
            </a:r>
            <a:r>
              <a:rPr kumimoji="1" lang="ko-KR" altLang="en-US"/>
              <a:t>을 엮은 구조의 모델</a:t>
            </a:r>
            <a:endParaRPr kumimoji="1" lang="en-US" altLang="ko-KR"/>
          </a:p>
          <a:p>
            <a:r>
              <a:rPr kumimoji="1" lang="ko-KR" altLang="en-US"/>
              <a:t>월 </a:t>
            </a:r>
            <a:r>
              <a:rPr kumimoji="1" lang="en-US" altLang="ko-KR"/>
              <a:t>500</a:t>
            </a:r>
            <a:r>
              <a:rPr kumimoji="1" lang="ko-KR" altLang="en-US"/>
              <a:t>개의 논문 발표</a:t>
            </a: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GAN(Generative Adversarial Network)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014" y="2982252"/>
            <a:ext cx="2677433" cy="347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12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GAN </a:t>
            </a:r>
            <a:r>
              <a:rPr kumimoji="1" lang="ko-KR" altLang="en-US"/>
              <a:t>결과 예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023" y="1658326"/>
            <a:ext cx="6637830" cy="4488650"/>
          </a:xfrm>
          <a:prstGeom prst="rect">
            <a:avLst/>
          </a:prstGeom>
        </p:spPr>
      </p:pic>
      <p:sp>
        <p:nvSpPr>
          <p:cNvPr id="6" name="Shape 818"/>
          <p:cNvSpPr txBox="1"/>
          <p:nvPr/>
        </p:nvSpPr>
        <p:spPr>
          <a:xfrm>
            <a:off x="6941574" y="6146976"/>
            <a:ext cx="2032605" cy="33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600" dirty="0"/>
              <a:t>http://research.nvidia.com/sites/default/files/publications/karras2017gan-paper.pdf</a:t>
            </a:r>
          </a:p>
        </p:txBody>
      </p:sp>
    </p:spTree>
    <p:extLst>
      <p:ext uri="{BB962C8B-B14F-4D97-AF65-F5344CB8AC3E}">
        <p14:creationId xmlns:p14="http://schemas.microsoft.com/office/powerpoint/2010/main" val="199784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GAN </a:t>
            </a:r>
            <a:r>
              <a:rPr kumimoji="1" lang="ko-KR" altLang="en-US"/>
              <a:t>결과 예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604" y="2102940"/>
            <a:ext cx="7442791" cy="3735545"/>
          </a:xfrm>
          <a:prstGeom prst="rect">
            <a:avLst/>
          </a:prstGeom>
        </p:spPr>
      </p:pic>
      <p:sp>
        <p:nvSpPr>
          <p:cNvPr id="6" name="Shape 818"/>
          <p:cNvSpPr txBox="1"/>
          <p:nvPr/>
        </p:nvSpPr>
        <p:spPr>
          <a:xfrm>
            <a:off x="6941574" y="6146976"/>
            <a:ext cx="2032605" cy="33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600" dirty="0"/>
              <a:t>https://arxiv.org/pdf/1511.06434.pdf</a:t>
            </a:r>
          </a:p>
        </p:txBody>
      </p:sp>
    </p:spTree>
    <p:extLst>
      <p:ext uri="{BB962C8B-B14F-4D97-AF65-F5344CB8AC3E}">
        <p14:creationId xmlns:p14="http://schemas.microsoft.com/office/powerpoint/2010/main" val="183760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/>
              <a:t>Image Translation</a:t>
            </a:r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GAN </a:t>
            </a:r>
            <a:r>
              <a:rPr kumimoji="1" lang="ko-KR" altLang="en-US"/>
              <a:t>결과 예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665" y="2749657"/>
            <a:ext cx="7272670" cy="2745654"/>
          </a:xfrm>
          <a:prstGeom prst="rect">
            <a:avLst/>
          </a:prstGeom>
        </p:spPr>
      </p:pic>
      <p:sp>
        <p:nvSpPr>
          <p:cNvPr id="6" name="Shape 818"/>
          <p:cNvSpPr txBox="1"/>
          <p:nvPr/>
        </p:nvSpPr>
        <p:spPr>
          <a:xfrm>
            <a:off x="6941574" y="6146976"/>
            <a:ext cx="2032605" cy="33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" sz="600" dirty="0"/>
              <a:t>https://phillipi.github.io/pix2pix/</a:t>
            </a:r>
          </a:p>
        </p:txBody>
      </p:sp>
    </p:spTree>
    <p:extLst>
      <p:ext uri="{BB962C8B-B14F-4D97-AF65-F5344CB8AC3E}">
        <p14:creationId xmlns:p14="http://schemas.microsoft.com/office/powerpoint/2010/main" val="168436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GAN</a:t>
            </a:r>
            <a:r>
              <a:rPr kumimoji="1" lang="ko-KR" altLang="en-US"/>
              <a:t>을 사용한 노이즈 제거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707587"/>
            <a:ext cx="57912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138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/>
              <a:t>GAN</a:t>
            </a:r>
            <a:r>
              <a:rPr kumimoji="1" lang="ko-KR" altLang="en-US"/>
              <a:t>을 사용한 </a:t>
            </a:r>
            <a:r>
              <a:rPr kumimoji="1" lang="en-US" altLang="ko-KR"/>
              <a:t>inpating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439" y="2301452"/>
            <a:ext cx="7812911" cy="375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0006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스마트 팩토리 빅데이터 플랫폼 개발과 적용기술_수정" id="{3CD0A48B-7DEB-FA4F-8987-673AA658796E}" vid="{B0733983-B516-694E-BE1B-A0ACE71AD11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39584</TotalTime>
  <Words>301</Words>
  <Application>Microsoft Macintosh PowerPoint</Application>
  <PresentationFormat>화면 슬라이드 쇼(4:3)</PresentationFormat>
  <Paragraphs>79</Paragraphs>
  <Slides>27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맑은 고딕</vt:lpstr>
      <vt:lpstr>Apple SD 산돌고딕 Neo 옅은체</vt:lpstr>
      <vt:lpstr>Arial</vt:lpstr>
      <vt:lpstr>Calibri</vt:lpstr>
      <vt:lpstr>NanumSquare</vt:lpstr>
      <vt:lpstr>1_Office 테마</vt:lpstr>
      <vt:lpstr>PowerPoint 프레젠테이션</vt:lpstr>
      <vt:lpstr>임도형</vt:lpstr>
      <vt:lpstr>PowerPoint 프레젠테이션</vt:lpstr>
      <vt:lpstr>GAN(Generative Adversarial Network)</vt:lpstr>
      <vt:lpstr>GAN 결과 예</vt:lpstr>
      <vt:lpstr>GAN 결과 예</vt:lpstr>
      <vt:lpstr>GAN 결과 예</vt:lpstr>
      <vt:lpstr>GAN을 사용한 노이즈 제거</vt:lpstr>
      <vt:lpstr>GAN을 사용한 inpating</vt:lpstr>
      <vt:lpstr>GAN의 장점</vt:lpstr>
      <vt:lpstr>GAN의 생성 결과 </vt:lpstr>
      <vt:lpstr>Conditional GAN</vt:lpstr>
      <vt:lpstr>PowerPoint 프레젠테이션</vt:lpstr>
      <vt:lpstr>제조 설비 센서 데이터 </vt:lpstr>
      <vt:lpstr>제조 설비의 이상 동작</vt:lpstr>
      <vt:lpstr>이상 탐지의 어려움</vt:lpstr>
      <vt:lpstr>제조 설비의 DL 적용 어려움</vt:lpstr>
      <vt:lpstr>Conditional GAN을 사용</vt:lpstr>
      <vt:lpstr>데이터 구성</vt:lpstr>
      <vt:lpstr>학습된 생성기(G)</vt:lpstr>
      <vt:lpstr>정상 밴드 생성</vt:lpstr>
      <vt:lpstr>이상 탐지</vt:lpstr>
      <vt:lpstr>PowerPoint 프레젠테이션</vt:lpstr>
      <vt:lpstr>이상 탐지 결과</vt:lpstr>
      <vt:lpstr>의미</vt:lpstr>
      <vt:lpstr>PowerPoint 프레젠테이션</vt:lpstr>
      <vt:lpstr>임도형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임 도형</cp:lastModifiedBy>
  <cp:revision>860</cp:revision>
  <cp:lastPrinted>2018-04-12T07:36:22Z</cp:lastPrinted>
  <dcterms:created xsi:type="dcterms:W3CDTF">2017-05-08T00:37:53Z</dcterms:created>
  <dcterms:modified xsi:type="dcterms:W3CDTF">2020-02-08T06:54:51Z</dcterms:modified>
</cp:coreProperties>
</file>